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5" r:id="rId9"/>
    <p:sldId id="266" r:id="rId10"/>
    <p:sldId id="274" r:id="rId11"/>
    <p:sldId id="268" r:id="rId12"/>
    <p:sldId id="275" r:id="rId13"/>
    <p:sldId id="269" r:id="rId14"/>
    <p:sldId id="276" r:id="rId15"/>
    <p:sldId id="277" r:id="rId16"/>
    <p:sldId id="278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7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UNIVERZITET U BEOGRADU - ELEKTROTEHNIČKI FAKULTET - PRONALAŽENJE SKRIVENOG ZNANJA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7C1A0-3C4D-4013-B929-0E7BE6CD690F}" type="datetimeFigureOut">
              <a:rPr lang="en-US" smtClean="0"/>
              <a:pPr/>
              <a:t>21-Dec-14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A410F-5344-4277-B5DC-4D302033B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UNIVERZITET U BEOGRADU - ELEKTROTEHNIČKI FAKULTET - PRONALAŽENJE SKRIVENOG ZNANJA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79D5B-9BDC-4FF5-A9E4-EBE1BD994069}" type="datetimeFigureOut">
              <a:rPr lang="en-US" smtClean="0"/>
              <a:pPr/>
              <a:t>21-Dec-14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27969-0513-4D35-9E90-8345C1B12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27969-0513-4D35-9E90-8345C1B1273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UNIVERZITET U BEOGRADU - ELEKTROTEHNIČKI FAKULTET - PRONALAŽENJE SKRIVENOG ZNANJA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9708-B023-40F5-85AA-DCF2CA9E6B4C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D040-CF94-471F-A09B-D2701B390EF9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3E89-15F2-46E4-BB0F-BF95FE096C45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FDE3-2C9B-46AF-826C-6A9882E483CD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4B93-A8BA-4ED6-A583-7B8B17D6C15F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0417-BEA6-47C8-B630-CD8B0BA8494B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7066-8C41-47DE-AF3E-D6F7480906F7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2CEE-6B91-4192-A215-D87A15F956F2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0416-0CD0-47DF-B661-D07A4D4D9286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3D8C699-5D26-4E2B-B811-9DE7045CD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18695A4-AEDB-430C-B577-5A210F007586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6C48F58-2E2B-47B5-8177-E2C927FA1298}" type="datetime1">
              <a:rPr lang="sr-Latn-RS" smtClean="0"/>
              <a:pPr/>
              <a:t>21.12.2014.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Petar Mitrović, 3043/2014, petar.mitrovic@outlook.com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3D8C699-5D26-4E2B-B811-9DE7045CD0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</a:t>
            </a:r>
            <a:r>
              <a:rPr lang="sr-Latn-RS" dirty="0" smtClean="0"/>
              <a:t>vm </a:t>
            </a:r>
            <a:r>
              <a:rPr lang="sr-Latn-RS" i="1" dirty="0" smtClean="0"/>
              <a:t>(SUPPORT VECTOR MACHINE)</a:t>
            </a:r>
            <a:r>
              <a:rPr smtClean="0"/>
              <a:t> ALGORI</a:t>
            </a:r>
            <a:r>
              <a:rPr lang="sr-Latn-RS" dirty="0" smtClean="0"/>
              <a:t>TAM</a:t>
            </a:r>
            <a:r>
              <a:rPr smtClean="0"/>
              <a:t> </a:t>
            </a:r>
            <a:r>
              <a:rPr lang="sr-Latn-RS" dirty="0" smtClean="0"/>
              <a:t>U SOCIJALNIM MREŽAMA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UNIVERZITET U BEOGRADU</a:t>
            </a:r>
          </a:p>
          <a:p>
            <a:r>
              <a:rPr lang="sr-Latn-RS" dirty="0" smtClean="0"/>
              <a:t>ELEKTROTEHNIČKI FAKULTET</a:t>
            </a:r>
          </a:p>
          <a:p>
            <a:r>
              <a:rPr lang="sr-Latn-RS" dirty="0" smtClean="0"/>
              <a:t>PRONALAŽENJE SKRIVENOG ZNANJA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5638800"/>
            <a:ext cx="5792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r-Latn-RS" dirty="0" smtClean="0"/>
              <a:t>Petar Mitrović, 3043/2014, petar.mitrovic</a:t>
            </a:r>
            <a:r>
              <a:rPr lang="en-US" dirty="0" smtClean="0"/>
              <a:t>@</a:t>
            </a:r>
            <a:r>
              <a:rPr lang="en-US" dirty="0" err="1" smtClean="0"/>
              <a:t>outlook.com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SVM algoritam – analogija sa realnim primerom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sr-Latn-RS" dirty="0" smtClean="0"/>
              <a:t>Podela dve neprecizno definisane opštine</a:t>
            </a:r>
          </a:p>
          <a:p>
            <a:r>
              <a:rPr lang="sr-Latn-RS" dirty="0" smtClean="0"/>
              <a:t>Teži se tome da se granica postavi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tako </a:t>
            </a:r>
            <a:r>
              <a:rPr lang="sr-Latn-RS" dirty="0" smtClean="0"/>
              <a:t>da sa obe strane ostane jednak prostor (da bi stanovnici obe opštine bili zadovoljni)</a:t>
            </a:r>
          </a:p>
          <a:p>
            <a:r>
              <a:rPr lang="sr-Latn-RS" dirty="0" smtClean="0"/>
              <a:t>Maksimizacija margina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teži </a:t>
            </a:r>
            <a:r>
              <a:rPr lang="sr-Latn-RS" dirty="0" smtClean="0"/>
              <a:t>se što većem razmaku granice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do </a:t>
            </a:r>
            <a:r>
              <a:rPr lang="sr-Latn-RS" dirty="0" smtClean="0"/>
              <a:t>najbliže kuće sa obe strane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10</a:t>
            </a:fld>
            <a:r>
              <a:rPr lang="sr-Latn-R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Primer primene </a:t>
            </a:r>
            <a:r>
              <a:rPr lang="sr-Latn-RS" dirty="0" smtClean="0"/>
              <a:t>SVM na socijalne mreže – Twitter – raspoloženje korisnika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543800" cy="4525963"/>
          </a:xfrm>
        </p:spPr>
        <p:txBody>
          <a:bodyPr>
            <a:normAutofit fontScale="92500" lnSpcReduction="20000"/>
          </a:bodyPr>
          <a:lstStyle/>
          <a:p>
            <a:r>
              <a:rPr lang="sr-Latn-RS" i="1" dirty="0" smtClean="0"/>
              <a:t>Trinity College – student paper</a:t>
            </a:r>
          </a:p>
          <a:p>
            <a:r>
              <a:rPr lang="sr-Latn-RS" i="1" dirty="0" smtClean="0"/>
              <a:t>Dataset – </a:t>
            </a:r>
            <a:r>
              <a:rPr lang="sr-Latn-RS" dirty="0" smtClean="0"/>
              <a:t>359 </a:t>
            </a:r>
            <a:r>
              <a:rPr lang="sr-Latn-RS" i="1" dirty="0" smtClean="0"/>
              <a:t>tweet</a:t>
            </a:r>
            <a:r>
              <a:rPr lang="sr-Latn-RS" dirty="0" smtClean="0"/>
              <a:t>-ova</a:t>
            </a:r>
          </a:p>
          <a:p>
            <a:r>
              <a:rPr lang="sr-Latn-RS" i="1" dirty="0" smtClean="0"/>
              <a:t>Training set – </a:t>
            </a:r>
            <a:r>
              <a:rPr lang="sr-Latn-RS" dirty="0" smtClean="0"/>
              <a:t>2/3</a:t>
            </a:r>
            <a:r>
              <a:rPr lang="sr-Latn-RS" i="1" dirty="0" smtClean="0"/>
              <a:t>, test set – </a:t>
            </a:r>
            <a:r>
              <a:rPr lang="sr-Latn-RS" dirty="0" smtClean="0"/>
              <a:t>1/3</a:t>
            </a:r>
          </a:p>
          <a:p>
            <a:r>
              <a:rPr lang="sr-Latn-RS" dirty="0" smtClean="0"/>
              <a:t>329 </a:t>
            </a:r>
            <a:r>
              <a:rPr lang="sr-Latn-RS" i="1" dirty="0" smtClean="0"/>
              <a:t>feature-</a:t>
            </a:r>
            <a:r>
              <a:rPr lang="sr-Latn-RS" dirty="0" smtClean="0"/>
              <a:t>a (pozitivnih i negativnih)</a:t>
            </a:r>
          </a:p>
          <a:p>
            <a:r>
              <a:rPr lang="sr-Latn-RS" dirty="0" smtClean="0"/>
              <a:t>Rezultati:</a:t>
            </a:r>
          </a:p>
          <a:p>
            <a:pPr lvl="1"/>
            <a:r>
              <a:rPr lang="sr-Latn-RS" dirty="0" smtClean="0"/>
              <a:t>Mali </a:t>
            </a:r>
            <a:r>
              <a:rPr lang="sr-Latn-RS" i="1" dirty="0" smtClean="0"/>
              <a:t>dataset</a:t>
            </a:r>
          </a:p>
          <a:p>
            <a:pPr lvl="1"/>
            <a:r>
              <a:rPr lang="sr-Latn-RS" dirty="0" smtClean="0"/>
              <a:t>Mali broj </a:t>
            </a:r>
            <a:r>
              <a:rPr lang="sr-Latn-RS" i="1" dirty="0" smtClean="0"/>
              <a:t>feature-</a:t>
            </a:r>
            <a:r>
              <a:rPr lang="sr-Latn-RS" dirty="0" smtClean="0"/>
              <a:t>a</a:t>
            </a:r>
          </a:p>
          <a:p>
            <a:pPr lvl="1"/>
            <a:r>
              <a:rPr lang="sr-Latn-RS" dirty="0" smtClean="0"/>
              <a:t>Odličan rezultat – 74.84% </a:t>
            </a:r>
            <a:r>
              <a:rPr lang="sr-Latn-RS" i="1" dirty="0" smtClean="0"/>
              <a:t>tweet-</a:t>
            </a:r>
            <a:r>
              <a:rPr lang="sr-Latn-RS" dirty="0" smtClean="0"/>
              <a:t>ova klasifikovano ispravno na </a:t>
            </a:r>
            <a:r>
              <a:rPr lang="sr-Latn-RS" i="1" dirty="0" smtClean="0"/>
              <a:t>evaluation set</a:t>
            </a:r>
            <a:r>
              <a:rPr lang="sr-Latn-RS" dirty="0" smtClean="0"/>
              <a:t>-u</a:t>
            </a:r>
            <a:endParaRPr lang="sr-Latn-RS" i="1" dirty="0" smtClean="0"/>
          </a:p>
          <a:p>
            <a:pPr lvl="1"/>
            <a:r>
              <a:rPr lang="sr-Latn-RS" dirty="0" smtClean="0"/>
              <a:t>Povećanje </a:t>
            </a:r>
            <a:r>
              <a:rPr lang="sr-Latn-RS" i="1" dirty="0" smtClean="0"/>
              <a:t>dataset</a:t>
            </a:r>
            <a:r>
              <a:rPr lang="sr-Latn-RS" dirty="0" smtClean="0"/>
              <a:t>-a i broja </a:t>
            </a:r>
            <a:r>
              <a:rPr lang="sr-Latn-RS" i="1" dirty="0" smtClean="0"/>
              <a:t>feature-</a:t>
            </a:r>
            <a:r>
              <a:rPr lang="sr-Latn-RS" dirty="0" smtClean="0"/>
              <a:t>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sigurno </a:t>
            </a:r>
            <a:r>
              <a:rPr lang="sr-Latn-RS" dirty="0" smtClean="0"/>
              <a:t>će povećati i preciznost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11</a:t>
            </a:fld>
            <a:r>
              <a:rPr lang="sr-Latn-RS" dirty="0" smtClean="0"/>
              <a:t>/18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Primer primene </a:t>
            </a:r>
            <a:r>
              <a:rPr lang="sr-Latn-RS" dirty="0" smtClean="0"/>
              <a:t>SVM na socijalne mreže – Twitter – </a:t>
            </a:r>
            <a:r>
              <a:rPr lang="sr-Latn-RS" i="1" dirty="0" smtClean="0"/>
              <a:t>Earthquake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001000" cy="4525963"/>
          </a:xfrm>
        </p:spPr>
        <p:txBody>
          <a:bodyPr/>
          <a:lstStyle/>
          <a:p>
            <a:r>
              <a:rPr lang="sr-Latn-RS" dirty="0" smtClean="0"/>
              <a:t>Ideja je da se na osnovu pisanja korisnika Twitter-a prepozna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da </a:t>
            </a:r>
            <a:r>
              <a:rPr lang="sr-Latn-RS" dirty="0" smtClean="0"/>
              <a:t>se desio zemljotres</a:t>
            </a:r>
          </a:p>
          <a:p>
            <a:r>
              <a:rPr lang="sr-Latn-RS" dirty="0" smtClean="0"/>
              <a:t>Mešavina socijalne i senzorske mreže – svaki korisnik je jedan senzor</a:t>
            </a:r>
          </a:p>
          <a:p>
            <a:r>
              <a:rPr lang="sr-Latn-RS" dirty="0" smtClean="0"/>
              <a:t>Na ovaj način se brže može raširiti vest o zemljotresu; za manje od 10 minuta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može </a:t>
            </a:r>
            <a:r>
              <a:rPr lang="sr-Latn-RS" dirty="0" smtClean="0"/>
              <a:t>se prilično pouzdano (~96%) utvrditi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da </a:t>
            </a:r>
            <a:r>
              <a:rPr lang="sr-Latn-RS" dirty="0" smtClean="0"/>
              <a:t>se desio zemljotres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12</a:t>
            </a:fld>
            <a:r>
              <a:rPr lang="sr-Latn-RS" dirty="0" smtClean="0"/>
              <a:t>/18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Primena SVM na socijalne mreže </a:t>
            </a:r>
            <a:r>
              <a:rPr lang="sr-Latn-RS" dirty="0" smtClean="0"/>
              <a:t>- odabir relevantnih postova na Facebook-u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Na Facebook-u još nije primenjen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u </a:t>
            </a:r>
            <a:r>
              <a:rPr lang="sr-Latn-RS" dirty="0" smtClean="0"/>
              <a:t>dovoljnoj meri</a:t>
            </a:r>
          </a:p>
          <a:p>
            <a:r>
              <a:rPr lang="sr-Latn-RS" dirty="0" smtClean="0"/>
              <a:t>Može se vršiti efikasna klasifikacija teksta i slika</a:t>
            </a:r>
          </a:p>
          <a:p>
            <a:r>
              <a:rPr lang="sr-Latn-RS" dirty="0" smtClean="0"/>
              <a:t>Sadržaj Facebook-a koji treba da bude prikazan</a:t>
            </a:r>
            <a:br>
              <a:rPr lang="sr-Latn-RS" dirty="0" smtClean="0"/>
            </a:br>
            <a:r>
              <a:rPr lang="sr-Latn-RS" dirty="0" smtClean="0"/>
              <a:t>jednom korisniku je preveliki</a:t>
            </a:r>
          </a:p>
          <a:p>
            <a:r>
              <a:rPr lang="sr-Latn-RS" dirty="0" smtClean="0"/>
              <a:t>Treba odabrati koji sadržaj </a:t>
            </a:r>
            <a:br>
              <a:rPr lang="sr-Latn-RS" dirty="0" smtClean="0"/>
            </a:br>
            <a:r>
              <a:rPr lang="sr-Latn-RS" dirty="0" smtClean="0"/>
              <a:t>je relevantan za prikaz</a:t>
            </a:r>
          </a:p>
          <a:p>
            <a:r>
              <a:rPr lang="sr-Latn-RS" dirty="0" smtClean="0"/>
              <a:t>Klasifikacija tekstualnih postova</a:t>
            </a:r>
            <a:br>
              <a:rPr lang="sr-Latn-RS" dirty="0" smtClean="0"/>
            </a:br>
            <a:r>
              <a:rPr lang="sr-Latn-RS" dirty="0" smtClean="0"/>
              <a:t>na osnovu korisnikovog ponašanja</a:t>
            </a:r>
            <a:endParaRPr lang="sr-Latn-RS" dirty="0" smtClean="0"/>
          </a:p>
          <a:p>
            <a:endParaRPr lang="sr-Latn-R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13</a:t>
            </a:fld>
            <a:r>
              <a:rPr lang="sr-Latn-R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Primena SVM na socijalne mreže </a:t>
            </a:r>
            <a:r>
              <a:rPr lang="sr-Latn-RS" dirty="0" smtClean="0"/>
              <a:t>- odabir relevantnih postova na Facebook-u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Ako je korisnik “lajkovao” neki sadržaj,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zabeležiti ga kao pozitivan </a:t>
            </a:r>
            <a:r>
              <a:rPr lang="sr-Latn-RS" i="1" dirty="0" smtClean="0"/>
              <a:t>feature</a:t>
            </a:r>
          </a:p>
          <a:p>
            <a:r>
              <a:rPr lang="sr-Latn-RS" dirty="0" smtClean="0"/>
              <a:t>Ako je korisnik “blokirao” sadržaj </a:t>
            </a:r>
            <a:br>
              <a:rPr lang="sr-Latn-RS" dirty="0" smtClean="0"/>
            </a:br>
            <a:r>
              <a:rPr lang="sr-Latn-RS" dirty="0" smtClean="0"/>
              <a:t>ili se </a:t>
            </a:r>
            <a:r>
              <a:rPr lang="sr-Latn-RS" i="1" dirty="0" smtClean="0"/>
              <a:t>unsubscribe-</a:t>
            </a:r>
            <a:r>
              <a:rPr lang="sr-Latn-RS" dirty="0" smtClean="0"/>
              <a:t>ovao sa sadržaja,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zabeležiti ga kao negativan </a:t>
            </a:r>
            <a:r>
              <a:rPr lang="sr-Latn-RS" i="1" dirty="0" smtClean="0"/>
              <a:t>feature</a:t>
            </a:r>
          </a:p>
          <a:p>
            <a:r>
              <a:rPr lang="sr-Latn-RS" dirty="0" smtClean="0"/>
              <a:t>Standardne znake odobravanja ili negodovanja</a:t>
            </a:r>
            <a:br>
              <a:rPr lang="sr-Latn-RS" dirty="0" smtClean="0"/>
            </a:br>
            <a:r>
              <a:rPr lang="sr-Latn-RS" dirty="0" smtClean="0"/>
              <a:t>takođe beležiti kao </a:t>
            </a:r>
            <a:r>
              <a:rPr lang="sr-Latn-RS" i="1" dirty="0" smtClean="0"/>
              <a:t>feature</a:t>
            </a:r>
            <a:r>
              <a:rPr lang="sr-Latn-RS" dirty="0" smtClean="0"/>
              <a:t>-e</a:t>
            </a:r>
          </a:p>
          <a:p>
            <a:r>
              <a:rPr lang="sr-Latn-RS" dirty="0" smtClean="0"/>
              <a:t>Na osnovu dobijenih </a:t>
            </a:r>
            <a:r>
              <a:rPr lang="sr-Latn-RS" i="1" dirty="0" smtClean="0"/>
              <a:t>feature</a:t>
            </a:r>
            <a:r>
              <a:rPr lang="sr-Latn-RS" dirty="0" smtClean="0"/>
              <a:t>-a </a:t>
            </a:r>
            <a:br>
              <a:rPr lang="sr-Latn-RS" dirty="0" smtClean="0"/>
            </a:br>
            <a:r>
              <a:rPr lang="sr-Latn-RS" dirty="0" smtClean="0"/>
              <a:t>moguće je klasifikovati sadržaje </a:t>
            </a:r>
            <a:br>
              <a:rPr lang="sr-Latn-RS" dirty="0" smtClean="0"/>
            </a:br>
            <a:r>
              <a:rPr lang="sr-Latn-RS" dirty="0" smtClean="0"/>
              <a:t>kao relevantne ili irelevantne</a:t>
            </a:r>
            <a:endParaRPr lang="sr-Latn-R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14</a:t>
            </a:fld>
            <a:r>
              <a:rPr lang="sr-Latn-R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Primena SVM na socijalne mreže </a:t>
            </a:r>
            <a:r>
              <a:rPr lang="sr-Latn-RS" dirty="0" smtClean="0"/>
              <a:t>- odabir relevantnih postova na Facebook-u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686800" cy="4525963"/>
          </a:xfrm>
        </p:spPr>
        <p:txBody>
          <a:bodyPr>
            <a:normAutofit/>
          </a:bodyPr>
          <a:lstStyle/>
          <a:p>
            <a:r>
              <a:rPr lang="sr-Latn-RS" dirty="0" smtClean="0"/>
              <a:t>Treba odrediti algoritam odluke</a:t>
            </a:r>
          </a:p>
          <a:p>
            <a:r>
              <a:rPr lang="sr-Latn-RS" dirty="0" smtClean="0"/>
              <a:t>Za svaki sadržaj korisnikovih prijatelja,</a:t>
            </a:r>
            <a:br>
              <a:rPr lang="sr-Latn-RS" dirty="0" smtClean="0"/>
            </a:br>
            <a:r>
              <a:rPr lang="sr-Latn-RS" dirty="0" smtClean="0"/>
              <a:t>vrši se klasifikacija korišćenjem skupa</a:t>
            </a:r>
            <a:br>
              <a:rPr lang="sr-Latn-RS" dirty="0" smtClean="0"/>
            </a:br>
            <a:r>
              <a:rPr lang="sr-Latn-RS" dirty="0" smtClean="0"/>
              <a:t>prethodno prikupljenih </a:t>
            </a:r>
            <a:r>
              <a:rPr lang="sr-Latn-RS" i="1" dirty="0" smtClean="0"/>
              <a:t>feature</a:t>
            </a:r>
            <a:r>
              <a:rPr lang="sr-Latn-RS" dirty="0" smtClean="0"/>
              <a:t>-a </a:t>
            </a:r>
            <a:br>
              <a:rPr lang="sr-Latn-RS" dirty="0" smtClean="0"/>
            </a:br>
            <a:r>
              <a:rPr lang="sr-Latn-RS" dirty="0" smtClean="0"/>
              <a:t>i standardnog SVM algoritma</a:t>
            </a:r>
          </a:p>
          <a:p>
            <a:r>
              <a:rPr lang="sr-Latn-RS" dirty="0" smtClean="0"/>
              <a:t>Sadržaji koji pripadaju jednoj klasi</a:t>
            </a:r>
            <a:br>
              <a:rPr lang="sr-Latn-RS" dirty="0" smtClean="0"/>
            </a:br>
            <a:r>
              <a:rPr lang="sr-Latn-RS" dirty="0" smtClean="0"/>
              <a:t>smatraju se relevantnim i prikazuju se</a:t>
            </a:r>
            <a:br>
              <a:rPr lang="sr-Latn-RS" dirty="0" smtClean="0"/>
            </a:br>
            <a:r>
              <a:rPr lang="sr-Latn-RS" dirty="0" smtClean="0"/>
              <a:t>u korisnikovom </a:t>
            </a:r>
            <a:r>
              <a:rPr lang="sr-Latn-RS" i="1" dirty="0" smtClean="0"/>
              <a:t>news feed-</a:t>
            </a:r>
            <a:r>
              <a:rPr lang="sr-Latn-RS" dirty="0" smtClean="0"/>
              <a:t>u,</a:t>
            </a:r>
            <a:br>
              <a:rPr lang="sr-Latn-RS" dirty="0" smtClean="0"/>
            </a:br>
            <a:r>
              <a:rPr lang="sr-Latn-RS" dirty="0" smtClean="0"/>
              <a:t>dok se ostali ne prikazuju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15</a:t>
            </a:fld>
            <a:r>
              <a:rPr lang="sr-Latn-R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Primena SVM na socijalne mreže </a:t>
            </a:r>
            <a:r>
              <a:rPr lang="sr-Latn-RS" dirty="0" smtClean="0"/>
              <a:t>- odabir relevantnih postova na Facebook-u – za i protiv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Za</a:t>
            </a:r>
          </a:p>
          <a:p>
            <a:pPr lvl="1"/>
            <a:r>
              <a:rPr lang="sr-Latn-RS" dirty="0" smtClean="0"/>
              <a:t>Jednostavno filtriranje sadržaja</a:t>
            </a:r>
          </a:p>
          <a:p>
            <a:pPr lvl="1"/>
            <a:r>
              <a:rPr lang="sr-Latn-RS" dirty="0" smtClean="0"/>
              <a:t>Prikaz sadržaja koji korisnika interesuju</a:t>
            </a:r>
          </a:p>
          <a:p>
            <a:pPr lvl="1"/>
            <a:r>
              <a:rPr lang="sr-Latn-RS" dirty="0" smtClean="0"/>
              <a:t>Ako se neki relevantan sadržaj ne prikaže,</a:t>
            </a:r>
            <a:br>
              <a:rPr lang="sr-Latn-RS" dirty="0" smtClean="0"/>
            </a:br>
            <a:r>
              <a:rPr lang="sr-Latn-RS" dirty="0" smtClean="0"/>
              <a:t>korisnik ga ipak može lako pronaći pretragom</a:t>
            </a:r>
          </a:p>
          <a:p>
            <a:r>
              <a:rPr lang="sr-Latn-RS" dirty="0" smtClean="0"/>
              <a:t>Protiv</a:t>
            </a:r>
          </a:p>
          <a:p>
            <a:pPr lvl="1"/>
            <a:r>
              <a:rPr lang="sr-Latn-RS" dirty="0" smtClean="0"/>
              <a:t>Mnogo sadržaja koji moraju da prođu klasifikaciju</a:t>
            </a:r>
          </a:p>
          <a:p>
            <a:pPr lvl="1"/>
            <a:r>
              <a:rPr lang="sr-Latn-RS" dirty="0" smtClean="0"/>
              <a:t>Brzina prikaza sadržaja</a:t>
            </a:r>
          </a:p>
          <a:p>
            <a:r>
              <a:rPr lang="sr-Latn-RS" dirty="0" smtClean="0"/>
              <a:t>Zaključak – uz dodatno ulaganje u performanse</a:t>
            </a:r>
            <a:br>
              <a:rPr lang="sr-Latn-RS" dirty="0" smtClean="0"/>
            </a:br>
            <a:r>
              <a:rPr lang="sr-Latn-RS" dirty="0" smtClean="0"/>
              <a:t>moguće je napraviti kvalitetnu klasifikaciju</a:t>
            </a:r>
            <a:endParaRPr lang="sr-Latn-R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16</a:t>
            </a:fld>
            <a:r>
              <a:rPr lang="sr-Latn-R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Najnovije vesti iz Facebook-a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Idejni tvorac SVM algoritma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25</a:t>
            </a:r>
            <a:r>
              <a:rPr lang="sr-Latn-RS" dirty="0" smtClean="0"/>
              <a:t>. novembra 2014. godine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prešao </a:t>
            </a:r>
            <a:r>
              <a:rPr lang="sr-Latn-RS" dirty="0" smtClean="0"/>
              <a:t>u Facebook!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17</a:t>
            </a:fld>
            <a:r>
              <a:rPr lang="sr-Latn-RS" dirty="0" smtClean="0"/>
              <a:t>/18</a:t>
            </a:r>
            <a:endParaRPr lang="en-US" dirty="0"/>
          </a:p>
        </p:txBody>
      </p:sp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200400"/>
            <a:ext cx="2168456" cy="288584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3352800" y="4495800"/>
            <a:ext cx="2209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3200400"/>
            <a:ext cx="2733676" cy="2733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Pitanja???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Hvala na pažnji!!!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18</a:t>
            </a:fld>
            <a:r>
              <a:rPr lang="sr-Latn-R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PRONALAŽENJE SKRIVENOG ZNANJA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r>
              <a:rPr lang="sr-Latn-RS" dirty="0" smtClean="0"/>
              <a:t>Mogućnost “predviđanja budućnosti” uvek je zanimala čoveka</a:t>
            </a:r>
          </a:p>
          <a:p>
            <a:r>
              <a:rPr lang="sr-Latn-RS" dirty="0" smtClean="0"/>
              <a:t>Kako je to (još uvek) nemoguće,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prešlo </a:t>
            </a:r>
            <a:r>
              <a:rPr lang="sr-Latn-RS" dirty="0" smtClean="0"/>
              <a:t>se na alternativno rešenje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na </a:t>
            </a:r>
            <a:r>
              <a:rPr lang="sr-Latn-RS" dirty="0" smtClean="0"/>
              <a:t>osnovu skupa poznatih podataka napraviti procenu o nepoznatom podatku (</a:t>
            </a:r>
            <a:r>
              <a:rPr lang="sr-Latn-RS" i="1" dirty="0" smtClean="0"/>
              <a:t>machine learning</a:t>
            </a:r>
            <a:r>
              <a:rPr lang="sr-Latn-RS" dirty="0" smtClean="0"/>
              <a:t>)</a:t>
            </a:r>
            <a:endParaRPr lang="en-US" dirty="0" smtClean="0"/>
          </a:p>
          <a:p>
            <a:r>
              <a:rPr lang="sr-Latn-RS" dirty="0" smtClean="0"/>
              <a:t>Izvanredni rezultati u ovoj oblasti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ohrabruju </a:t>
            </a:r>
            <a:r>
              <a:rPr lang="sr-Latn-RS" dirty="0" smtClean="0"/>
              <a:t>dalja ulaganja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2</a:t>
            </a:fld>
            <a:r>
              <a:rPr lang="sr-Latn-R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SOCIJALNE MREŽE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r-Latn-RS" dirty="0" smtClean="0"/>
              <a:t>Socijalna mreža – mreža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društvenih </a:t>
            </a:r>
            <a:r>
              <a:rPr lang="sr-Latn-RS" dirty="0" smtClean="0"/>
              <a:t>interakcija i ličnih odnosa</a:t>
            </a:r>
          </a:p>
          <a:p>
            <a:r>
              <a:rPr lang="sr-Latn-RS" dirty="0" smtClean="0"/>
              <a:t>Socijalne mreže rastu velikom brzinom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i </a:t>
            </a:r>
            <a:r>
              <a:rPr lang="sr-Latn-RS" dirty="0" smtClean="0"/>
              <a:t>predstavljaju idealnu sredinu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za </a:t>
            </a:r>
            <a:r>
              <a:rPr lang="sr-Latn-RS" dirty="0" smtClean="0"/>
              <a:t>pronalaženje skrivenog znanja</a:t>
            </a:r>
          </a:p>
          <a:p>
            <a:r>
              <a:rPr lang="sr-Latn-RS" dirty="0" smtClean="0"/>
              <a:t>Sadrže ogromne količine podataka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koji </a:t>
            </a:r>
            <a:r>
              <a:rPr lang="sr-Latn-RS" dirty="0" smtClean="0"/>
              <a:t>u pravim rukama predstavljaju bogatstvo</a:t>
            </a:r>
          </a:p>
          <a:p>
            <a:endParaRPr lang="sr-Latn-R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C432-D3AC-41C3-8F6D-C086F3B772A7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3</a:t>
            </a:fld>
            <a:r>
              <a:rPr lang="sr-Latn-RS" dirty="0" smtClean="0"/>
              <a:t>/18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pic>
        <p:nvPicPr>
          <p:cNvPr id="7" name="Picture 6" descr="f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5181600"/>
            <a:ext cx="1228724" cy="1228724"/>
          </a:xfrm>
          <a:prstGeom prst="rect">
            <a:avLst/>
          </a:prstGeom>
        </p:spPr>
      </p:pic>
      <p:pic>
        <p:nvPicPr>
          <p:cNvPr id="8" name="Picture 7" descr="foursqua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5181600"/>
            <a:ext cx="1209676" cy="1209676"/>
          </a:xfrm>
          <a:prstGeom prst="rect">
            <a:avLst/>
          </a:prstGeom>
        </p:spPr>
      </p:pic>
      <p:pic>
        <p:nvPicPr>
          <p:cNvPr id="9" name="Picture 8" descr="instagram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5181600"/>
            <a:ext cx="1209676" cy="1209676"/>
          </a:xfrm>
          <a:prstGeom prst="rect">
            <a:avLst/>
          </a:prstGeom>
        </p:spPr>
      </p:pic>
      <p:pic>
        <p:nvPicPr>
          <p:cNvPr id="10" name="Picture 9" descr="linkedi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1400" y="5181600"/>
            <a:ext cx="1228724" cy="1228724"/>
          </a:xfrm>
          <a:prstGeom prst="rect">
            <a:avLst/>
          </a:prstGeom>
        </p:spPr>
      </p:pic>
      <p:pic>
        <p:nvPicPr>
          <p:cNvPr id="11" name="Picture 10" descr="twitt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6476" y="5172076"/>
            <a:ext cx="1228724" cy="12287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SVM algoritam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SVM (</a:t>
            </a:r>
            <a:r>
              <a:rPr lang="sr-Latn-RS" i="1" dirty="0" smtClean="0"/>
              <a:t>Support Vector Machine</a:t>
            </a:r>
            <a:r>
              <a:rPr lang="sr-Latn-RS" dirty="0" smtClean="0"/>
              <a:t>)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jedan </a:t>
            </a:r>
            <a:r>
              <a:rPr lang="sr-Latn-RS" dirty="0" smtClean="0"/>
              <a:t>od najpoznatijih algoritama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za </a:t>
            </a:r>
            <a:r>
              <a:rPr lang="sr-Latn-RS" dirty="0" smtClean="0"/>
              <a:t>pronalaženje skrivenog znanja</a:t>
            </a:r>
          </a:p>
          <a:p>
            <a:r>
              <a:rPr lang="sr-Latn-RS" dirty="0" smtClean="0"/>
              <a:t>Definisao ga je Vladimir Vapnik,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a </a:t>
            </a:r>
            <a:r>
              <a:rPr lang="sr-Latn-RS" dirty="0" smtClean="0"/>
              <a:t>današnja verzija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(</a:t>
            </a:r>
            <a:r>
              <a:rPr lang="sr-Latn-RS" dirty="0" smtClean="0"/>
              <a:t>Vladimir Vapnik i Corrina Cortes) objavljena je 1995.</a:t>
            </a:r>
          </a:p>
          <a:p>
            <a:r>
              <a:rPr lang="sr-Latn-RS" dirty="0" smtClean="0"/>
              <a:t>Nalazi se na listi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TOP </a:t>
            </a:r>
            <a:r>
              <a:rPr lang="sr-Latn-RS" dirty="0" smtClean="0"/>
              <a:t>10 </a:t>
            </a:r>
            <a:r>
              <a:rPr lang="sr-Latn-RS" i="1" dirty="0" smtClean="0"/>
              <a:t>data mining </a:t>
            </a:r>
            <a:r>
              <a:rPr lang="sr-Latn-RS" dirty="0" smtClean="0"/>
              <a:t>algoritama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(</a:t>
            </a:r>
            <a:r>
              <a:rPr lang="en-US" i="1" dirty="0" smtClean="0"/>
              <a:t>by </a:t>
            </a:r>
            <a:r>
              <a:rPr lang="sr-Latn-RS" i="1" dirty="0" smtClean="0"/>
              <a:t>University of Vermont</a:t>
            </a:r>
            <a:r>
              <a:rPr lang="sr-Latn-RS" dirty="0" smtClean="0"/>
              <a:t>)</a:t>
            </a:r>
          </a:p>
          <a:p>
            <a:r>
              <a:rPr lang="sr-Latn-RS" dirty="0" smtClean="0"/>
              <a:t>Namenjen je za klasifikaciju, regresiju i detekciju anomalija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4</a:t>
            </a:fld>
            <a:r>
              <a:rPr lang="sr-Latn-R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SVM algoritam – postavka problema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Cilj 1 – definisati hiperravan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(</a:t>
            </a:r>
            <a:r>
              <a:rPr lang="sr-Latn-RS" dirty="0" smtClean="0"/>
              <a:t>ili skup hiperravni)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koja </a:t>
            </a:r>
            <a:r>
              <a:rPr lang="sr-Latn-RS" dirty="0" smtClean="0"/>
              <a:t>klasifikuje sve vektore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iz </a:t>
            </a:r>
            <a:r>
              <a:rPr lang="sr-Latn-RS" dirty="0" smtClean="0"/>
              <a:t>trening skupa u dve klase</a:t>
            </a:r>
          </a:p>
          <a:p>
            <a:r>
              <a:rPr lang="sr-Latn-RS" dirty="0" smtClean="0"/>
              <a:t>Cilj 2 – ako postoji više hiperravni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(</a:t>
            </a:r>
            <a:r>
              <a:rPr lang="sr-Latn-RS" dirty="0" smtClean="0"/>
              <a:t>ili skupova hiperravni)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koje </a:t>
            </a:r>
            <a:r>
              <a:rPr lang="sr-Latn-RS" dirty="0" smtClean="0"/>
              <a:t>zadovoljavaju uslov,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naći </a:t>
            </a:r>
            <a:r>
              <a:rPr lang="sr-Latn-RS" dirty="0" smtClean="0"/>
              <a:t>onu sa maksimalnom marginom (maksimalnim rastojanjem do najbliže tačke u obe klase)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5</a:t>
            </a:fld>
            <a:r>
              <a:rPr lang="sr-Latn-RS" dirty="0" smtClean="0"/>
              <a:t>/18</a:t>
            </a:r>
            <a:endParaRPr lang="en-US" dirty="0"/>
          </a:p>
        </p:txBody>
      </p:sp>
      <p:pic>
        <p:nvPicPr>
          <p:cNvPr id="7" name="Content Placeholder 6" descr="sv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524000"/>
            <a:ext cx="6400802" cy="4804630"/>
          </a:xfrm>
          <a:prstGeom prst="rect">
            <a:avLst/>
          </a:prstGeom>
        </p:spPr>
      </p:pic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676400"/>
            <a:ext cx="5484224" cy="45593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Kako radi 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</a:t>
            </a:r>
            <a:r>
              <a:rPr lang="sr-Latn-RS" dirty="0" smtClean="0"/>
              <a:t>1, X2 – </a:t>
            </a:r>
            <a:r>
              <a:rPr lang="sr-Latn-RS" i="1" dirty="0" smtClean="0"/>
              <a:t>features</a:t>
            </a:r>
          </a:p>
          <a:p>
            <a:r>
              <a:rPr lang="sr-Latn-RS" dirty="0" smtClean="0"/>
              <a:t>Z1, Z2 – minimalna rastojanja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hiperravni </a:t>
            </a:r>
            <a:r>
              <a:rPr lang="sr-Latn-RS" dirty="0" smtClean="0"/>
              <a:t>do tačaka</a:t>
            </a:r>
          </a:p>
          <a:p>
            <a:r>
              <a:rPr lang="sr-Latn-RS" dirty="0" smtClean="0"/>
              <a:t>Z2 </a:t>
            </a:r>
            <a:r>
              <a:rPr lang="en-US" dirty="0" smtClean="0"/>
              <a:t>&gt; </a:t>
            </a:r>
            <a:r>
              <a:rPr lang="sr-Latn-RS" dirty="0" smtClean="0"/>
              <a:t>Z1 </a:t>
            </a:r>
            <a:r>
              <a:rPr lang="en-US" dirty="0" smtClean="0"/>
              <a:t>&gt;= </a:t>
            </a:r>
            <a:r>
              <a:rPr lang="sr-Latn-RS" dirty="0" smtClean="0"/>
              <a:t>bira se zelena prava</a:t>
            </a:r>
          </a:p>
          <a:p>
            <a:endParaRPr lang="sr-Latn-RS" dirty="0" smtClean="0"/>
          </a:p>
          <a:p>
            <a:r>
              <a:rPr lang="sr-Latn-RS" dirty="0" smtClean="0"/>
              <a:t>Formira se jednačina:</a:t>
            </a:r>
          </a:p>
          <a:p>
            <a:endParaRPr lang="sr-Latn-RS" dirty="0" smtClean="0"/>
          </a:p>
          <a:p>
            <a:r>
              <a:rPr lang="sr-Latn-RS" dirty="0" smtClean="0"/>
              <a:t>Uslovi za klasifikaciju:</a:t>
            </a:r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</p:spPr>
        <p:txBody>
          <a:bodyPr/>
          <a:lstStyle/>
          <a:p>
            <a:fld id="{93D8C699-5D26-4E2B-B811-9DE7045CD088}" type="slidenum">
              <a:rPr lang="en-US" smtClean="0"/>
              <a:pPr/>
              <a:t>6</a:t>
            </a:fld>
            <a:r>
              <a:rPr lang="sr-Latn-RS" dirty="0" smtClean="0"/>
              <a:t>/18</a:t>
            </a:r>
            <a:endParaRPr lang="en-US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810000"/>
            <a:ext cx="286870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105400"/>
            <a:ext cx="39814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Kako radi SVM - Primer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7</a:t>
            </a:fld>
            <a:r>
              <a:rPr lang="sr-Latn-RS" dirty="0" smtClean="0"/>
              <a:t>/18</a:t>
            </a:r>
            <a:endParaRPr lang="en-US" dirty="0"/>
          </a:p>
        </p:txBody>
      </p:sp>
      <p:pic>
        <p:nvPicPr>
          <p:cNvPr id="9" name="Content Placeholder 8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0" y="1295400"/>
            <a:ext cx="5486402" cy="515288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Kako radi SVM - 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219200"/>
            <a:ext cx="4267200" cy="5105400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 smtClean="0"/>
              <a:t>Pronaći dve tačke koje će biti najbliže novoj pravoj</a:t>
            </a:r>
          </a:p>
          <a:p>
            <a:r>
              <a:rPr lang="sr-Latn-RS" dirty="0" smtClean="0"/>
              <a:t>Odrediti odgovarajuće koeficijente rešavanjem sistema jednačina</a:t>
            </a:r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US" i="1" dirty="0" smtClean="0"/>
              <a:t>S</a:t>
            </a:r>
            <a:r>
              <a:rPr lang="sr-Latn-RS" i="1" dirty="0" smtClean="0"/>
              <a:t>upport vector machine</a:t>
            </a:r>
          </a:p>
          <a:p>
            <a:endParaRPr lang="sr-Latn-RS" i="1" dirty="0" smtClean="0"/>
          </a:p>
          <a:p>
            <a:r>
              <a:rPr lang="sr-Latn-RS" i="1" dirty="0" smtClean="0"/>
              <a:t>Support vector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8</a:t>
            </a:fld>
            <a:r>
              <a:rPr lang="sr-Latn-RS" dirty="0" smtClean="0"/>
              <a:t>/18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3787990" cy="513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SVM algoritam - 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Jednostavan algoritam i laka realizacija</a:t>
            </a:r>
          </a:p>
          <a:p>
            <a:r>
              <a:rPr lang="sr-Latn-RS" dirty="0" smtClean="0"/>
              <a:t>Predefinisan modul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(</a:t>
            </a:r>
            <a:r>
              <a:rPr lang="sr-Latn-RS" dirty="0" smtClean="0"/>
              <a:t>gotova implementacija)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u </a:t>
            </a:r>
            <a:r>
              <a:rPr lang="sr-Latn-RS" dirty="0" smtClean="0"/>
              <a:t>mnogim alatima za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pronalaženje </a:t>
            </a:r>
            <a:r>
              <a:rPr lang="sr-Latn-RS" dirty="0" smtClean="0"/>
              <a:t>skrivenog znanja</a:t>
            </a:r>
          </a:p>
          <a:p>
            <a:r>
              <a:rPr lang="sr-Latn-RS" dirty="0" smtClean="0"/>
              <a:t>Jako široka upotreba:</a:t>
            </a:r>
          </a:p>
          <a:p>
            <a:pPr lvl="1"/>
            <a:r>
              <a:rPr lang="sr-Latn-RS" dirty="0" smtClean="0"/>
              <a:t>Kategorizacija teksta i hiperteksta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(</a:t>
            </a:r>
            <a:r>
              <a:rPr lang="sr-Latn-RS" dirty="0" smtClean="0"/>
              <a:t>smanjuje potrebu za labeliranjem)</a:t>
            </a:r>
          </a:p>
          <a:p>
            <a:pPr lvl="1"/>
            <a:r>
              <a:rPr lang="sr-Latn-RS" dirty="0" smtClean="0"/>
              <a:t>Klasifikacija slika</a:t>
            </a:r>
          </a:p>
          <a:p>
            <a:pPr lvl="1"/>
            <a:r>
              <a:rPr lang="sr-Latn-RS" dirty="0" smtClean="0"/>
              <a:t>Klasifikacija proteina u medicini</a:t>
            </a:r>
          </a:p>
          <a:p>
            <a:pPr lvl="1"/>
            <a:r>
              <a:rPr lang="sr-Latn-RS" dirty="0" smtClean="0"/>
              <a:t>Prepoznavanje rukopisa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851B-87F7-42FE-9604-6B1422366231}" type="datetime1">
              <a:rPr lang="sr-Latn-RS" smtClean="0"/>
              <a:pPr/>
              <a:t>21.12.2014.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Petar Mitrović, 3043/2014, petar.mitrovic@outlook.com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8C699-5D26-4E2B-B811-9DE7045CD088}" type="slidenum">
              <a:rPr lang="en-US" smtClean="0"/>
              <a:pPr/>
              <a:t>9</a:t>
            </a:fld>
            <a:r>
              <a:rPr lang="sr-Latn-R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240</TotalTime>
  <Words>502</Words>
  <Application>Microsoft Office PowerPoint</Application>
  <PresentationFormat>On-screen Show (4:3)</PresentationFormat>
  <Paragraphs>147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Technic</vt:lpstr>
      <vt:lpstr>Svm (SUPPORT VECTOR MACHINE) ALGORITAM U SOCIJALNIM MREŽAMA</vt:lpstr>
      <vt:lpstr>PRONALAŽENJE SKRIVENOG ZNANJA</vt:lpstr>
      <vt:lpstr>SOCIJALNE MREŽE</vt:lpstr>
      <vt:lpstr>SVM algoritam</vt:lpstr>
      <vt:lpstr>SVM algoritam – postavka problema</vt:lpstr>
      <vt:lpstr>Kako radi SVM</vt:lpstr>
      <vt:lpstr>Kako radi SVM - Primer</vt:lpstr>
      <vt:lpstr>Kako radi SVM - Primer</vt:lpstr>
      <vt:lpstr>SVM algoritam - zaključak</vt:lpstr>
      <vt:lpstr>SVM algoritam – analogija sa realnim primerom</vt:lpstr>
      <vt:lpstr>Primer primene SVM na socijalne mreže – Twitter – raspoloženje korisnika</vt:lpstr>
      <vt:lpstr>Primer primene SVM na socijalne mreže – Twitter – Earthquake detection</vt:lpstr>
      <vt:lpstr>Primena SVM na socijalne mreže - odabir relevantnih postova na Facebook-u</vt:lpstr>
      <vt:lpstr>Primena SVM na socijalne mreže - odabir relevantnih postova na Facebook-u</vt:lpstr>
      <vt:lpstr>Primena SVM na socijalne mreže - odabir relevantnih postova na Facebook-u</vt:lpstr>
      <vt:lpstr>Primena SVM na socijalne mreže - odabir relevantnih postova na Facebook-u – za i protiv</vt:lpstr>
      <vt:lpstr>Najnovije vesti iz Facebook-a</vt:lpstr>
      <vt:lpstr>Pitanja???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VECTOR MACHINE IN SOCIAL NETWORKS</dc:title>
  <dc:creator>Petar Mitrovic</dc:creator>
  <cp:lastModifiedBy>Petar Mitrovic</cp:lastModifiedBy>
  <cp:revision>144</cp:revision>
  <dcterms:created xsi:type="dcterms:W3CDTF">2014-12-14T16:32:05Z</dcterms:created>
  <dcterms:modified xsi:type="dcterms:W3CDTF">2014-12-21T19:31:12Z</dcterms:modified>
</cp:coreProperties>
</file>